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9388475" cy="7102475"/>
  <p:embeddedFontLst>
    <p:embeddedFont>
      <p:font typeface="Quattrocento Sans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Georgia" panose="02040502050405020303" pitchFamily="18" charset="0"/>
      <p:regular r:id="rId57"/>
      <p:bold r:id="rId58"/>
      <p:italic r:id="rId59"/>
      <p:boldItalic r:id="rId60"/>
    </p:embeddedFont>
    <p:embeddedFont>
      <p:font typeface="Century Schoolbook" panose="02040604050505020304" pitchFamily="18" charset="0"/>
      <p:regular r:id="rId61"/>
      <p:bold r:id="rId62"/>
      <p:italic r:id="rId63"/>
      <p:boldItalic r:id="rId64"/>
    </p:embeddedFont>
    <p:embeddedFont>
      <p:font typeface="Arial Black" panose="020B0A04020102020204" pitchFamily="34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317963" y="1"/>
            <a:ext cx="4068339" cy="3563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25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Peculiarity of Hamlet is that it functions like a ghost for us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Huanted writer after writer after writer about it T.S. Eliot, Montaigne we would have to know things that Shekespepeae did nto know about himself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Repudiated in an earlier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more eampe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A.C. Bradley theory that Hamlet was a melancholic brave and bold sudden action but can’t manage concerted action planned and developed over a long period of time.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 interest that we have solution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is that we don’t have the solution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Bradley says Hamlet is the only character in Shakespeare tol whom we can attribute tgenius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that moment he buys into the crossover between the autor and the character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Ofordians are quete happy with that dimension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eplay ov Hamlet also creates a deconsturcionve process which breadks down thae confliec  etween autor and hes work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characteristic of all modern literature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novelws of rovert harris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documented materia..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Oscillation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Built out of historic world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Modern literature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  <a:noFill/>
          <a:ln>
            <a:noFill/>
          </a:ln>
        </p:spPr>
        <p:txBody>
          <a:bodyPr wrap="square" lIns="94225" tIns="47100" rIns="94225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  <a:noFill/>
          <a:ln>
            <a:noFill/>
          </a:ln>
        </p:spPr>
        <p:txBody>
          <a:bodyPr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66652" y="2567615"/>
            <a:ext cx="8804365" cy="1403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Font typeface="Century Schoolbook"/>
              <a:buNone/>
              <a:defRPr sz="8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581151" y="3971108"/>
            <a:ext cx="9461500" cy="757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76206" algn="l" rtl="0">
              <a:lnSpc>
                <a:spcPct val="90000"/>
              </a:lnSpc>
              <a:spcBef>
                <a:spcPts val="1000"/>
              </a:spcBef>
              <a:buClr>
                <a:srgbClr val="EAF6FF"/>
              </a:buClr>
              <a:buSzPct val="100000"/>
              <a:buFont typeface="Arial"/>
              <a:buChar char="•"/>
              <a:defRPr sz="4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53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634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888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142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142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142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142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142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142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ONUT BASE SECTION DIVIDER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2861702" y="157954"/>
            <a:ext cx="6483179" cy="648317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3448778" y="2935629"/>
            <a:ext cx="5208335" cy="92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448777" y="745026"/>
            <a:ext cx="5309024" cy="5309025"/>
          </a:xfrm>
          <a:prstGeom prst="ellipse">
            <a:avLst/>
          </a:prstGeom>
          <a:noFill/>
          <a:ln w="184150" cap="rnd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Quote dark option FLUSH LEFT">
    <p:bg>
      <p:bgPr>
        <a:solidFill>
          <a:srgbClr val="FEFEFE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04800" y="2884237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31769" marR="0" lvl="0" indent="-3168" algn="l" rtl="0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109536" marR="0" lvl="1" indent="220664" algn="l" rtl="0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sz="36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29522" y="0"/>
            <a:ext cx="2749481" cy="13647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3865562" y="5276808"/>
            <a:ext cx="809783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3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dark option CENTERED">
    <p:bg>
      <p:bgPr>
        <a:solidFill>
          <a:srgbClr val="FEFEFE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2884237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594" marR="0" lvl="0" indent="6" algn="ctr" rtl="0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12682" algn="ctr" rtl="0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100000"/>
              <a:buFont typeface="Arial"/>
              <a:buChar char="•"/>
              <a:defRPr sz="36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29522" y="0"/>
            <a:ext cx="2749481" cy="13647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865562" y="5276808"/>
            <a:ext cx="809783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3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light option CENTERE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5648960" y="419101"/>
            <a:ext cx="89408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5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408362" y="5335071"/>
            <a:ext cx="809783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3" algn="r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304800" y="2884237"/>
            <a:ext cx="11658600" cy="1089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594" marR="0" lvl="0" indent="6" algn="ctr" rtl="0">
              <a:lnSpc>
                <a:spcPct val="90000"/>
              </a:lnSpc>
              <a:spcBef>
                <a:spcPts val="0"/>
              </a:spcBef>
              <a:buClr>
                <a:srgbClr val="FEFEFE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12682" algn="ctr" rtl="0">
              <a:lnSpc>
                <a:spcPct val="90000"/>
              </a:lnSpc>
              <a:spcBef>
                <a:spcPts val="0"/>
              </a:spcBef>
              <a:buClr>
                <a:srgbClr val="FEFEFE"/>
              </a:buClr>
              <a:buSzPct val="100000"/>
              <a:buFont typeface="Arial"/>
              <a:buChar char="•"/>
              <a:defRPr sz="3600" b="1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ark Callout with small Non-bulleted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04801" y="2597274"/>
            <a:ext cx="4868985" cy="16435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227204" marR="0" lvl="2" indent="-1130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451294" marR="0" lvl="3" indent="-679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672274" marR="0" lvl="4" indent="-1187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096001" y="419102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55244" y="2"/>
            <a:ext cx="4083304" cy="13572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6096001" y="2599498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"/>
          </p:nvPr>
        </p:nvSpPr>
        <p:spPr>
          <a:xfrm>
            <a:off x="6096001" y="4779898"/>
            <a:ext cx="5671764" cy="1843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allout with small Non-bulleted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29521" y="0"/>
            <a:ext cx="4741280" cy="23534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04801" y="2472752"/>
            <a:ext cx="4566001" cy="16435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227204" marR="0" lvl="2" indent="-1130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451294" marR="0" lvl="3" indent="-679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672274" marR="0" lvl="4" indent="-1187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6096001" y="419102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765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568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11750600" y="6484939"/>
            <a:ext cx="42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55244" y="0"/>
            <a:ext cx="4083304" cy="1926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6096001" y="2697331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765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568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6096001" y="4975560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765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568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6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allout with small Non-bullete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29521" y="0"/>
            <a:ext cx="4741280" cy="23534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096001" y="431802"/>
            <a:ext cx="5371039" cy="18302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3137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227204" marR="0" lvl="2" indent="-1130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451294" marR="0" lvl="3" indent="-679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672274" marR="0" lvl="4" indent="-1187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29368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55244" y="0"/>
            <a:ext cx="4083304" cy="1926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266101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502834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5"/>
          </p:nvPr>
        </p:nvSpPr>
        <p:spPr>
          <a:xfrm>
            <a:off x="739567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6"/>
          </p:nvPr>
        </p:nvSpPr>
        <p:spPr>
          <a:xfrm>
            <a:off x="9763007" y="3436331"/>
            <a:ext cx="2286000" cy="1802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FEFEFE"/>
              </a:buClr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,  5 Pillars smaller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2598127"/>
            <a:ext cx="3714704" cy="25247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76193" algn="ctr" rtl="0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2971" marR="0" lvl="2" indent="-1269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396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168631" y="2598127"/>
            <a:ext cx="3840480" cy="25247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76193" algn="ctr" rtl="0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2971" marR="0" lvl="2" indent="-1269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396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8158239" y="2598127"/>
            <a:ext cx="3773077" cy="25247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76193" algn="ctr" rtl="0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2971" marR="0" lvl="2" indent="-1269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396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29522" y="0"/>
            <a:ext cx="2749481" cy="13647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19713" y="11441"/>
                </a:lnTo>
                <a:cubicBezTo>
                  <a:pt x="116639" y="72417"/>
                  <a:pt x="91077" y="120000"/>
                  <a:pt x="60000" y="120000"/>
                </a:cubicBezTo>
                <a:cubicBezTo>
                  <a:pt x="28922" y="120000"/>
                  <a:pt x="3360" y="72417"/>
                  <a:pt x="286" y="11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6323" y="339410"/>
            <a:ext cx="2375877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4"/>
          </p:nvPr>
        </p:nvSpPr>
        <p:spPr>
          <a:xfrm>
            <a:off x="2879003" y="419102"/>
            <a:ext cx="9084399" cy="13700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50-50 Right Photo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6129304" y="0"/>
            <a:ext cx="6062696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Arial"/>
              <a:buNone/>
              <a:defRPr sz="3600" b="1" i="0" u="none" strike="noStrike" cap="non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0" y="3429002"/>
            <a:ext cx="6129304" cy="27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28594" algn="ctr" rtl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63482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88871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142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3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342900" algn="ctr" rtl="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sz="54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101582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2971" marR="0" lvl="2" indent="-1269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396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4"/>
          </p:nvPr>
        </p:nvSpPr>
        <p:spPr>
          <a:xfrm>
            <a:off x="0" y="1554163"/>
            <a:ext cx="6129304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6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38082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50-50 Left Photo Layout with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pic" idx="2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sz="1568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094444" y="3425621"/>
            <a:ext cx="6097555" cy="27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28594" algn="ctr" rtl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63482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88871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142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3"/>
          </p:nvPr>
        </p:nvSpPr>
        <p:spPr>
          <a:xfrm>
            <a:off x="6094443" y="1554163"/>
            <a:ext cx="6097556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6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38082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4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342900" algn="ctr" rtl="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sz="54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101582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2971" marR="0" lvl="2" indent="-1269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396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50-50 Left Photo Layout with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pic" idx="2"/>
          </p:nvPr>
        </p:nvSpPr>
        <p:spPr>
          <a:xfrm>
            <a:off x="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sz="1568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180533" y="3429002"/>
            <a:ext cx="6011467" cy="27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28594" algn="ctr" rtl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63482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88871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142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3"/>
          </p:nvPr>
        </p:nvSpPr>
        <p:spPr>
          <a:xfrm>
            <a:off x="6180533" y="1554163"/>
            <a:ext cx="5791200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6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38082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4"/>
          </p:nvPr>
        </p:nvSpPr>
        <p:spPr>
          <a:xfrm>
            <a:off x="77433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342900" algn="ctr" rtl="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sz="54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101582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2971" marR="0" lvl="2" indent="-1269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396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50-50 Left Photo Layout with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 flipH="1">
            <a:off x="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sz="1568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138267" y="3457547"/>
            <a:ext cx="6053733" cy="27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28594" algn="ctr" rtl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63482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88871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142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6138267" y="1554166"/>
            <a:ext cx="5875735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6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50-50 Left Photo Layout with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idx="2"/>
          </p:nvPr>
        </p:nvSpPr>
        <p:spPr>
          <a:xfrm flipH="1">
            <a:off x="-1" y="0"/>
            <a:ext cx="6094444" cy="6856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Arial"/>
              <a:buNone/>
              <a:defRPr sz="1568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096000" y="2356400"/>
            <a:ext cx="6096000" cy="21452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594" marR="0" lvl="0" indent="-228594" algn="ctr" rtl="0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63482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88871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EFEF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14259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50-50 Left Photo Layout with 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pic" idx="2"/>
          </p:nvPr>
        </p:nvSpPr>
        <p:spPr>
          <a:xfrm>
            <a:off x="0" y="0"/>
            <a:ext cx="12190413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228594" marR="0" lvl="0" indent="-50793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875949" y="419100"/>
            <a:ext cx="2377440" cy="8402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342900" algn="ctr" rtl="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/>
              <a:buChar char="•"/>
              <a:defRPr sz="54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101582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EFEF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2971" marR="0" lvl="2" indent="-1269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396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3"/>
          </p:nvPr>
        </p:nvSpPr>
        <p:spPr>
          <a:xfrm>
            <a:off x="304800" y="3429002"/>
            <a:ext cx="5960269" cy="27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28594" algn="ctr" rtl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Clr>
                <a:schemeClr val="lt2"/>
              </a:buClr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63482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88871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142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4"/>
          </p:nvPr>
        </p:nvSpPr>
        <p:spPr>
          <a:xfrm>
            <a:off x="304801" y="1554166"/>
            <a:ext cx="5875735" cy="5355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6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FEFEFE"/>
              </a:buClr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allout with small Non-bulleted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69242" y="3367879"/>
            <a:ext cx="5192775" cy="18302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3137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227204" marR="0" lvl="2" indent="-1130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451294" marR="0" lvl="3" indent="-679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672274" marR="0" lvl="4" indent="-1187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6253317" y="3503952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765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568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-65716" r="-4797" b="-46449"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 with Pictur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594" marR="0" lvl="0" indent="-50793" algn="ctr" rtl="0">
              <a:lnSpc>
                <a:spcPct val="90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R TRANSITION">
    <p:bg>
      <p:bgPr>
        <a:solidFill>
          <a:schemeClr val="dk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219940" y="-739444"/>
            <a:ext cx="9107555" cy="9034439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219940" y="-739444"/>
            <a:ext cx="9107555" cy="9034439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907636" y="3213970"/>
            <a:ext cx="2805809" cy="2783284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907636" y="3213970"/>
            <a:ext cx="2805809" cy="2783284"/>
          </a:xfrm>
          <a:prstGeom prst="ellipse">
            <a:avLst/>
          </a:prstGeom>
          <a:noFill/>
          <a:ln w="19050" cap="flat" cmpd="sng">
            <a:solidFill>
              <a:srgbClr val="75D1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1219940" y="916231"/>
            <a:ext cx="9107555" cy="3632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Font typeface="Century Schoolbook"/>
              <a:buNone/>
              <a:defRPr sz="80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1" name="Shape 191">
            <a:hlinkClick r:id="rId2"/>
          </p:cNvPr>
          <p:cNvSpPr/>
          <p:nvPr/>
        </p:nvSpPr>
        <p:spPr>
          <a:xfrm>
            <a:off x="9005882" y="6316157"/>
            <a:ext cx="2744278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  | click &amp; </a:t>
            </a:r>
            <a:r>
              <a:rPr lang="en-US" sz="1100" b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Learn more</a:t>
            </a:r>
          </a:p>
        </p:txBody>
      </p:sp>
      <p:sp>
        <p:nvSpPr>
          <p:cNvPr id="192" name="Shape 192">
            <a:hlinkClick r:id="rId2"/>
          </p:cNvPr>
          <p:cNvSpPr/>
          <p:nvPr/>
        </p:nvSpPr>
        <p:spPr>
          <a:xfrm>
            <a:off x="191616" y="6337796"/>
            <a:ext cx="1263682" cy="3462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ct val="25000"/>
              <a:buFont typeface="Century Schoolbook"/>
              <a:buNone/>
            </a:pPr>
            <a:r>
              <a:rPr lang="en-US" sz="1000">
                <a:solidFill>
                  <a:srgbClr val="1E1E1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 </a:t>
            </a:r>
            <a:r>
              <a:rPr lang="en-US" sz="900">
                <a:solidFill>
                  <a:srgbClr val="1E1E1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©</a:t>
            </a:r>
            <a:r>
              <a:rPr lang="en-US" sz="1000">
                <a:solidFill>
                  <a:srgbClr val="1E1E1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allout with small Non-bulleted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269242" y="3367879"/>
            <a:ext cx="5192775" cy="18302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3137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227204" marR="0" lvl="2" indent="-1130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451294" marR="0" lvl="3" indent="-679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672274" marR="0" lvl="4" indent="-1187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6253317" y="3503952"/>
            <a:ext cx="5671764" cy="17057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961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765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568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372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297484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-65716" r="-4797" b="-46449"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8" name="Shape 198">
            <a:hlinkClick r:id="rId3"/>
          </p:cNvPr>
          <p:cNvSpPr/>
          <p:nvPr/>
        </p:nvSpPr>
        <p:spPr>
          <a:xfrm>
            <a:off x="9089199" y="6298103"/>
            <a:ext cx="2744278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  | click &amp; </a:t>
            </a:r>
            <a:r>
              <a:rPr lang="en-US" sz="11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Learn more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04801" y="419101"/>
            <a:ext cx="8917577" cy="6259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11668594" y="6484939"/>
            <a:ext cx="52340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1" name="Shape 201">
            <a:hlinkClick r:id="rId4"/>
          </p:cNvPr>
          <p:cNvSpPr/>
          <p:nvPr/>
        </p:nvSpPr>
        <p:spPr>
          <a:xfrm>
            <a:off x="191616" y="6337796"/>
            <a:ext cx="1263682" cy="34623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en-US"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Neal Creative </a:t>
            </a:r>
            <a:r>
              <a:rPr lang="en-US" sz="9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©</a:t>
            </a:r>
            <a:r>
              <a:rPr lang="en-US"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6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kespeareoxfordfellowship.org/wp-content/uploads/Wilkinson.Cordelia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kespeareoxfordfellowship.org/wp-content/uploads/Girard.Review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hakespeareoxfordfellowship.org/wp-content/uploads/Wilkinson.Cordelia.pdf" TargetMode="External"/><Relationship Id="rId5" Type="http://schemas.openxmlformats.org/officeDocument/2006/relationships/hyperlink" Target="mailto:hewardwilkinson@gmail.com" TargetMode="External"/><Relationship Id="rId4" Type="http://schemas.openxmlformats.org/officeDocument/2006/relationships/hyperlink" Target="http://hewardwilkinson.co.uk/writing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831517"/>
            <a:ext cx="4940968" cy="5400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88423" y="709932"/>
            <a:ext cx="7432431" cy="5322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EAF6FF"/>
              </a:buClr>
              <a:buSzPct val="25000"/>
              <a:buFont typeface="Century Schoolbook"/>
              <a:buNone/>
            </a:pPr>
            <a:r>
              <a:rPr lang="en-US" sz="4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Detective Inspector</a:t>
            </a:r>
            <a:br>
              <a:rPr lang="en-US" sz="4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4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  <a:br>
              <a:rPr lang="en-US" sz="4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en-US" sz="4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en-US" sz="48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44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Heward Wilkinson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831850" y="589650"/>
            <a:ext cx="10515600" cy="18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b="1"/>
              <a:t>“Emma”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831850" y="2939750"/>
            <a:ext cx="10515600" cy="341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Modern self-consciousness: What is going on in her own heart?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Follows clues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Mistakes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Convergence with ultimate solution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Solves the question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80" name="Shape 280" descr="More Sale News- An &lt;strong&gt;Emma&lt;/strong&gt; First edition to be Sold at ..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46" t="2561" r="-2645" b="30453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831850" y="206680"/>
            <a:ext cx="10515600" cy="18980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b="1" dirty="0"/>
              <a:t>“Silver Blaze” – Sherlock Holmes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831850" y="2104724"/>
            <a:ext cx="10515600" cy="4251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30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>
              <a:lnSpc>
                <a:spcPct val="70000"/>
              </a:lnSpc>
              <a:spcBef>
                <a:spcPts val="0"/>
              </a:spcBef>
              <a:buSzPct val="25000"/>
            </a:pPr>
            <a:r>
              <a:rPr lang="en-GB" dirty="0"/>
              <a:t>“The tragedy has been so uncommon, so complete and of such personal importance to so many people, that we are suffering from a plethora of surmise, conjecture, and hypothesis. The difficulty is to detach the framework of fact—of absolute undeniable fact—from the embellishments of theorists and reporters.” </a:t>
            </a:r>
            <a:r>
              <a:rPr lang="en-GB" i="1" dirty="0"/>
              <a:t>Hamlet?</a:t>
            </a:r>
          </a:p>
          <a:p>
            <a:r>
              <a:rPr lang="en-GB" dirty="0"/>
              <a:t>“Is there any point to which you would wish to draw my attention?”</a:t>
            </a:r>
          </a:p>
          <a:p>
            <a:r>
              <a:rPr lang="en-GB" dirty="0"/>
              <a:t>“To the curious incident of the dog in the night-time.”</a:t>
            </a:r>
          </a:p>
          <a:p>
            <a:r>
              <a:rPr lang="en-GB" dirty="0"/>
              <a:t>“The dog did nothing in the night-time.”</a:t>
            </a:r>
          </a:p>
          <a:p>
            <a:r>
              <a:rPr lang="en-GB" dirty="0"/>
              <a:t>“That was the curious incident,” remarked Sherlock Holmes. </a:t>
            </a:r>
            <a:r>
              <a:rPr lang="en-GB" i="1" dirty="0"/>
              <a:t>Absence: Motif of Post-Modernism</a:t>
            </a:r>
          </a:p>
          <a:p>
            <a:r>
              <a:rPr lang="en-GB" dirty="0"/>
              <a:t>“And yet there were indications there, had they not been overlaid by other details which concealed their true import.” </a:t>
            </a:r>
            <a:r>
              <a:rPr lang="en-GB" i="1" dirty="0"/>
              <a:t>Post-Modernism</a:t>
            </a:r>
            <a:r>
              <a:rPr lang="en-GB" dirty="0"/>
              <a:t> </a:t>
            </a:r>
          </a:p>
          <a:p>
            <a:endParaRPr lang="en-GB" dirty="0"/>
          </a:p>
          <a:p>
            <a:pPr lvl="0">
              <a:lnSpc>
                <a:spcPct val="70000"/>
              </a:lnSpc>
              <a:spcBef>
                <a:spcPts val="0"/>
              </a:spcBef>
              <a:buSzPct val="25000"/>
            </a:pPr>
            <a:endParaRPr lang="en-GB" i="1" dirty="0"/>
          </a:p>
          <a:p>
            <a:pPr lvl="0">
              <a:lnSpc>
                <a:spcPct val="70000"/>
              </a:lnSpc>
              <a:spcBef>
                <a:spcPts val="0"/>
              </a:spcBef>
              <a:buSzPct val="25000"/>
            </a:pPr>
            <a:endParaRPr lang="en-US" sz="30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82210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831850" y="333275"/>
            <a:ext cx="10515600" cy="230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Post Modern D</a:t>
            </a:r>
            <a:r>
              <a:rPr lang="en-US" b="1"/>
              <a:t>imension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831850" y="3110684"/>
            <a:ext cx="10515600" cy="346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2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Philosophy and Literary Conte</a:t>
            </a:r>
            <a:r>
              <a:rPr lang="en-US" sz="2520"/>
              <a:t>xts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52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20"/>
              <a:t>Literary Text </a:t>
            </a:r>
            <a:r>
              <a:rPr lang="en-US" sz="2520" i="1"/>
              <a:t>AS </a:t>
            </a:r>
            <a:r>
              <a:rPr lang="en-US" sz="2520"/>
              <a:t>Paradigm of Philosophy: we’ll come to </a:t>
            </a:r>
            <a:r>
              <a:rPr lang="en-US" sz="2520" i="1"/>
              <a:t>Magritte</a:t>
            </a:r>
            <a:r>
              <a:rPr lang="en-US" sz="2520"/>
              <a:t>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2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Textual data at odds with main thrust; post-modernism as </a:t>
            </a:r>
            <a:r>
              <a:rPr lang="en-US" sz="252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cognitive dissonance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2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Omissions - Deletions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2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Intrusions and Insertions into text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2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Subtitles and Manicules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22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13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831850" y="717850"/>
            <a:ext cx="10515600" cy="17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Deconstruction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831850" y="3879804"/>
            <a:ext cx="10515600" cy="269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Jacques Derrida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Read texts with an ear to what runs counter to the intended sense of the text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Seeks out hidden dimension</a:t>
            </a:r>
            <a:r>
              <a:rPr lang="en-US" sz="3000"/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Harris’s disclaimer in </a:t>
            </a:r>
            <a:r>
              <a:rPr lang="en-US" sz="3000" i="1"/>
              <a:t>Munich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14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00" name="Shape 300" descr="Differenza tra realtà e rappresentazione nel Web come ..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523" b="11522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831850" y="717850"/>
            <a:ext cx="10515600" cy="145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Deconstruction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831850" y="2298825"/>
            <a:ext cx="10515600" cy="427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Magritte: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‘une pipe’ is an image, a mimesis, a walking shadow, a poor player, a replica, a </a:t>
            </a:r>
            <a:r>
              <a:rPr lang="en-US" sz="3000" i="1"/>
              <a:t>Platonic universal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Post-Modernism emerges as a form of </a:t>
            </a:r>
            <a:r>
              <a:rPr lang="en-US" sz="3000" i="1"/>
              <a:t>crypto-Platonism</a:t>
            </a:r>
            <a:r>
              <a:rPr lang="en-US" sz="3000"/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Seeks out hidden universal ineffable kenotic dimension</a:t>
            </a:r>
            <a:r>
              <a:rPr lang="en-US" sz="3000"/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At the centre of </a:t>
            </a:r>
            <a:r>
              <a:rPr lang="en-US" sz="3000" i="1"/>
              <a:t>Hamlet </a:t>
            </a:r>
            <a:r>
              <a:rPr lang="en-US" sz="3000"/>
              <a:t>and</a:t>
            </a:r>
            <a:r>
              <a:rPr lang="en-US" sz="3000" i="1"/>
              <a:t> King Lear </a:t>
            </a:r>
            <a:r>
              <a:rPr lang="en-US" sz="3000"/>
              <a:t> </a:t>
            </a:r>
            <a:r>
              <a:rPr lang="en-US" sz="3000" u="sng">
                <a:solidFill>
                  <a:srgbClr val="6D9EEB"/>
                </a:solidFill>
                <a:hlinkClick r:id="rId3"/>
              </a:rPr>
              <a:t>https://shakespeareoxfordfellowship.org/wp-content/uploads/Wilkinson.Cordelia.pdf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Insertions and Deletions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891" b="12891"/>
          <a:stretch/>
        </p:blipFill>
        <p:spPr>
          <a:xfrm>
            <a:off x="0" y="141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18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0" y="-57150"/>
            <a:ext cx="6089650" cy="163036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EAF6FF"/>
              </a:buClr>
              <a:buSzPct val="25000"/>
              <a:buFont typeface="Century Schoolbook"/>
              <a:buNone/>
            </a:pPr>
            <a:r>
              <a:rPr lang="en-US" sz="540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Details inserted</a:t>
            </a:r>
            <a:br>
              <a:rPr lang="en-US" sz="7919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720" b="0" i="0" u="none" strike="noStrike" cap="none">
                <a:solidFill>
                  <a:srgbClr val="EB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&lt;iframe width="854" height="480" src="https://www.youtube.com/embed/VAyQ7hMKfpo" frameborder="0" allowfullscreen&gt;&lt;/iframe&gt;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22225" y="6175861"/>
            <a:ext cx="12161838" cy="5789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"The Shakespeare Birthplace Trust is all about bringing Shakespeare to life."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28" name="Shape 3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39" b="2139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38092" y="5518469"/>
            <a:ext cx="7905939" cy="13350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Details appropriated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31850" y="457201"/>
            <a:ext cx="10515600" cy="122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Detectives and Spies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831850" y="2090372"/>
            <a:ext cx="10515600" cy="399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050" y="2683375"/>
            <a:ext cx="4999275" cy="27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831850" y="632400"/>
            <a:ext cx="10515600" cy="256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Wider View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831850" y="3537956"/>
            <a:ext cx="10515600" cy="303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000"/>
              <a:t>It is not at all irrelevant this has happened with </a:t>
            </a:r>
            <a:r>
              <a:rPr lang="en-US" sz="3000" i="1"/>
              <a:t>Shakespeare </a:t>
            </a:r>
            <a:r>
              <a:rPr lang="en-US" sz="3000"/>
              <a:t>of all people, </a:t>
            </a:r>
            <a:r>
              <a:rPr lang="en-US" sz="3000" i="1"/>
              <a:t>subverting the commonsense view in the very act of defending it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000" i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But we must also take the wider view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831850" y="888775"/>
            <a:ext cx="10515600" cy="115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Jones and Freud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831850" y="2298825"/>
            <a:ext cx="10515600" cy="415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Psyche masks, merges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substitutes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Fraudulent misleading censorships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Modern newspapers words blotted out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Nowadays Fr</a:t>
            </a:r>
            <a:r>
              <a:rPr lang="en-US" sz="3000"/>
              <a:t>eud might have said dreams are ‘Fake News’ (Orwell) but always containing at least cultural truth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And Jones, to the manner born, bowdlerises Freud, especially regarding Freud’s later Oxfordianism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000"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21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831850" y="888775"/>
            <a:ext cx="10515600" cy="10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831850" y="1957075"/>
            <a:ext cx="10515600" cy="439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1st Dimension: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Psychological Realist drama - </a:t>
            </a:r>
            <a:r>
              <a:rPr lang="en-US" sz="3000"/>
              <a:t>Assumption of Further Life beyond the ‘given’ text (but </a:t>
            </a:r>
            <a:r>
              <a:rPr lang="en-US" sz="3000" i="1"/>
              <a:t>which</a:t>
            </a:r>
            <a:r>
              <a:rPr lang="en-US" sz="3000"/>
              <a:t>?)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Ogburn: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i="1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“Because Hamlet was the one person his creator could put on paper, true to life, without fully comprehending him, - that person being himself, - he is real, with a real human being’s many-faceted nature, contradictions, loose ends, and ultimate unfathomability.”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22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831850" y="888775"/>
            <a:ext cx="10515600" cy="10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831850" y="2512475"/>
            <a:ext cx="10515600" cy="252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Claudius and Gertrude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John Updike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Zola, Proust, DH Lawrence, James Joyce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23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831850" y="1102400"/>
            <a:ext cx="10515600" cy="226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b="1"/>
              <a:t>The Ghost in </a:t>
            </a:r>
            <a:r>
              <a:rPr lang="en-US" sz="6000" b="1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831850" y="3965252"/>
            <a:ext cx="10515600" cy="249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Realistic Kenneth Branagh performance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He had his beave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 open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Full descriptions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</a:t>
            </a:r>
            <a:r>
              <a:rPr lang="en-US" sz="3000"/>
              <a:t>M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 father in his habit as he lived”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24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831850" y="546925"/>
            <a:ext cx="10515600" cy="183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sng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</a:t>
            </a: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Ghost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831850" y="2683374"/>
            <a:ext cx="10515600" cy="377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Ambiguity</a:t>
            </a:r>
            <a:r>
              <a:rPr lang="en-US"/>
              <a:t>: </a:t>
            </a: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Apparition of father </a:t>
            </a:r>
            <a:r>
              <a:rPr lang="en-US"/>
              <a:t>has a double aspect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On one hand: </a:t>
            </a: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Believe story it tells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Even </a:t>
            </a: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Inserts one soliloquy for Claudius (but not he</a:t>
            </a:r>
            <a:r>
              <a:rPr lang="en-US"/>
              <a:t>ard by Hamlet</a:t>
            </a: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in which he reveals that he is the murderer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Ghost is totally egoistic</a:t>
            </a:r>
            <a:r>
              <a:rPr lang="en-US"/>
              <a:t>al, </a:t>
            </a: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shows no concern for Hamlet’s situation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Eye for Eye classic revenge model - in line with the sagas and Q1 (partly)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 struggles with this; Hamlet </a:t>
            </a:r>
            <a:r>
              <a:rPr lang="en-US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detec</a:t>
            </a:r>
            <a:r>
              <a:rPr lang="en-US" i="1"/>
              <a:t>tive</a:t>
            </a:r>
            <a:r>
              <a:rPr lang="en-US"/>
              <a:t> caught in ambiguity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Implausibility of revenge model is apparent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114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25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831850" y="675125"/>
            <a:ext cx="10515600" cy="264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831850" y="3708880"/>
            <a:ext cx="10515600" cy="28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Rene Girard</a:t>
            </a:r>
            <a:r>
              <a:rPr lang="en-US" sz="3000"/>
              <a:t>: </a:t>
            </a:r>
            <a:r>
              <a:rPr lang="en-US" sz="3000" i="1"/>
              <a:t>A Theatre of Envy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u="sng">
                <a:solidFill>
                  <a:srgbClr val="6D9EEB"/>
                </a:solidFill>
                <a:hlinkClick r:id="rId3"/>
              </a:rPr>
              <a:t>https://shakespeareoxfordfellowship.org/wp-content/uploads/Girard.Review.pdf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 preoccupation with revenge – imp</a:t>
            </a:r>
            <a:r>
              <a:rPr lang="en-US" sz="3000"/>
              <a:t>licitly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not the best way to conduct human affairs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26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831850" y="589650"/>
            <a:ext cx="10515600" cy="76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831850" y="1358850"/>
            <a:ext cx="10515600" cy="521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Rene Girard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 preoccupation with difficulty of revenge – not an inhibition but actually the tacit realization that an eye for an eye is not the best way to conduct human affairs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Girard’s imagined dialogue with our </a:t>
            </a:r>
            <a:r>
              <a:rPr lang="en-US" sz="3000" i="1"/>
              <a:t>bete noir</a:t>
            </a:r>
            <a:r>
              <a:rPr lang="en-US" sz="3000"/>
              <a:t> Ernest Jones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“Let us imagine a contemporary Hamlet with his finger on the nuclear button. After 40 years of procrastination he has still not found the courage to push that button…. Hamlet is a sick man…. Like Polonius Ernest Jones is convinced Hamlet’s problems are </a:t>
            </a:r>
            <a:r>
              <a:rPr lang="en-US" sz="3000" i="1"/>
              <a:t>strictly sexual</a:t>
            </a:r>
            <a:r>
              <a:rPr lang="en-US" sz="3000"/>
              <a:t>.”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27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831850" y="632400"/>
            <a:ext cx="10515600" cy="294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Measure for Measure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831850" y="3751605"/>
            <a:ext cx="10515600" cy="28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 probably about the same time Shakespeare is writing </a:t>
            </a:r>
            <a:r>
              <a:rPr lang="en-US" sz="30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Measure for Measure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Acknowledgement of sin, but forgiveness of sin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Forgiveness is essence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28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831850" y="1059676"/>
            <a:ext cx="10515600" cy="81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 saga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831850" y="2384275"/>
            <a:ext cx="10515600" cy="419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Straightforward revenge saga in the sagas etc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But the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Hero struggles with notion of revenge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Shakes</a:t>
            </a:r>
            <a:r>
              <a:rPr lang="en-US" sz="3000"/>
              <a:t>peare </a:t>
            </a:r>
            <a:r>
              <a:rPr lang="en-US" sz="3000" i="1"/>
              <a:t>in</a:t>
            </a:r>
            <a:r>
              <a:rPr lang="en-US" sz="30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terplay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between text and reality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Shakespeare as Hamlet inserts additional text in Gonzago, notifying us that he </a:t>
            </a:r>
            <a:r>
              <a:rPr lang="en-US" sz="30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author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is playing the textual </a:t>
            </a:r>
            <a:r>
              <a:rPr lang="en-US" sz="30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double agent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here. A message from virtual reality.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29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31850" y="717850"/>
            <a:ext cx="10515600" cy="10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Detectives and Spies - and Post-Moderns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31850" y="2090372"/>
            <a:ext cx="10515600" cy="399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0" y="3464700"/>
            <a:ext cx="2743200" cy="151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175" y="1920250"/>
            <a:ext cx="3546500" cy="46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831850" y="1145125"/>
            <a:ext cx="10515600" cy="32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Insertions and Deletions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638158" y="4960595"/>
            <a:ext cx="3644718" cy="1747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1576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EBEBEB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French Source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4282875" y="4960595"/>
            <a:ext cx="3598119" cy="1747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1603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EBEBEB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First Quarto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7880994" y="4960596"/>
            <a:ext cx="3604848" cy="1747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1604-5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rgbClr val="EBEBEB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EBEBE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Second Quarto</a:t>
            </a:r>
          </a:p>
        </p:txBody>
      </p:sp>
      <p:pic>
        <p:nvPicPr>
          <p:cNvPr id="408" name="Shape 408" descr="https://images-na.ssl-images-amazon.com/images/I/51OYTImz0cL._SY445_QL70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4924" y="161925"/>
            <a:ext cx="2132937" cy="3202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31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14" name="Shape 414" descr="File:&lt;strong&gt;Hamlet&lt;/strong&gt; Q2 TP 1604.jpg - Wikipedi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108" t="11999" r="-4108" b="51609"/>
          <a:stretch/>
        </p:blipFill>
        <p:spPr>
          <a:xfrm>
            <a:off x="336885" y="0"/>
            <a:ext cx="1206695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 descr="How an 18th-century clergyman read his Folio - The Collati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672" t="18518" r="3967" b="21719"/>
          <a:stretch/>
        </p:blipFill>
        <p:spPr>
          <a:xfrm>
            <a:off x="336884" y="48656"/>
            <a:ext cx="11389895" cy="680934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831850" y="546925"/>
            <a:ext cx="10515600" cy="25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Revenge saga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831850" y="3714380"/>
            <a:ext cx="10515600" cy="286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Shakespeare inserts additional material in Gonzago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 inserts something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Author and character double up, the post</a:t>
            </a:r>
            <a:r>
              <a:rPr lang="en-US" sz="3000"/>
              <a:t>-modern loop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Claudius does leave the room, but why?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‘I’ll take the Ghost’s word for £1000’; why?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33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831850" y="803301"/>
            <a:ext cx="10515600" cy="17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Cognitive dissonance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831850" y="2768825"/>
            <a:ext cx="10515600" cy="380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The Second Dimension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Dips in and out of the real world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prototype of Absurdist and Experi</a:t>
            </a:r>
            <a:r>
              <a:rPr lang="en-US" sz="3000"/>
              <a:t>mental Theatre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Pirandello's </a:t>
            </a:r>
            <a:r>
              <a:rPr lang="en-US" sz="30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Six Characters in Search of an Author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/>
              <a:t>Even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Charlotte Bronte spea</a:t>
            </a:r>
            <a:r>
              <a:rPr lang="en-US" sz="3000"/>
              <a:t>ks 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Author-Character: </a:t>
            </a:r>
            <a:r>
              <a:rPr lang="en-US" sz="3000"/>
              <a:t>‘</a:t>
            </a: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Reader, I married him!</a:t>
            </a:r>
            <a:r>
              <a:rPr lang="en-US" sz="3000"/>
              <a:t>’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34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35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39" name="Shape 439" descr="Pablo S. Herrero: Sistema mímesis I (seguimiento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342" b="13341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Application: </a:t>
            </a:r>
            <a:r>
              <a:rPr lang="en-US" sz="6000" b="1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36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37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52" name="Shape 452" descr="&lt;strong&gt;Kronborg&lt;/strong&gt; &lt;strong&gt;Castle&lt;/strong&gt;, Helsing?r. (Photo ID 14240-copenhag)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197" b="8198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Two Insertions and Deletions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38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Play within a Play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39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31" name="Shape 231" descr="Murder In The Library | Travel Between The Pag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726" b="3727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 idx="4294967295"/>
          </p:nvPr>
        </p:nvSpPr>
        <p:spPr>
          <a:xfrm>
            <a:off x="-12700" y="365125"/>
            <a:ext cx="12184010" cy="1325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   Agatha Christie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Fortinbras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is the imposthume of much wealth and peace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40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41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79" name="Shape 479" descr="kisapenglporter2009-10 - HamLog Lyn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810" b="19809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831850" y="1709747"/>
            <a:ext cx="10515600" cy="198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Hamlet’s Delay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831850" y="3965254"/>
            <a:ext cx="10515600" cy="26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A.C. Bradley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Even though Hamlet considers killing Claudius his moral duty, “in the depths of his nature, and unknown to himself, there was a moral repulsion to the deed.”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And Bradley goes so far as to view </a:t>
            </a:r>
            <a:r>
              <a:rPr lang="en-US" i="1"/>
              <a:t>Hamlet as the prototype of a genius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42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1355818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EBF6FF"/>
              </a:buClr>
              <a:buSzPct val="25000"/>
              <a:buFont typeface="Century Schoolbook"/>
              <a:buNone/>
            </a:pPr>
            <a:r>
              <a:rPr lang="en-US" sz="4000" b="1">
                <a:solidFill>
                  <a:srgbClr val="EBF6FF"/>
                </a:solidFill>
              </a:rPr>
              <a:t>So finally the </a:t>
            </a:r>
            <a:r>
              <a:rPr lang="en-US" sz="4000" b="1" i="1">
                <a:solidFill>
                  <a:srgbClr val="EBF6FF"/>
                </a:solidFill>
              </a:rPr>
              <a:t>piece de resistance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EBF6FF"/>
              </a:buClr>
              <a:buSzPct val="25000"/>
              <a:buFont typeface="Century Schoolbook"/>
              <a:buNone/>
            </a:pPr>
            <a:endParaRPr sz="4000" b="1">
              <a:solidFill>
                <a:srgbClr val="EBF6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EBF6FF"/>
              </a:buClr>
              <a:buSzPct val="25000"/>
              <a:buFont typeface="Century Schoolbook"/>
              <a:buNone/>
            </a:pPr>
            <a:r>
              <a:rPr lang="en-US" sz="4000" b="1">
                <a:solidFill>
                  <a:srgbClr val="EBF6FF"/>
                </a:solidFill>
              </a:rPr>
              <a:t>‘</a:t>
            </a:r>
            <a:r>
              <a:rPr lang="en-US" sz="4000" b="1" i="0" u="none" strike="noStrike" cap="none">
                <a:solidFill>
                  <a:srgbClr val="EB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all occasions do inform against me, </a:t>
            </a:r>
            <a:br>
              <a:rPr lang="en-US" sz="6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4000" b="1" i="0" u="none" strike="noStrike" cap="none">
                <a:solidFill>
                  <a:srgbClr val="EB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spur my dull revenge</a:t>
            </a:r>
            <a:r>
              <a:rPr lang="en-US" sz="4000" b="1">
                <a:solidFill>
                  <a:srgbClr val="EBF6FF"/>
                </a:solidFill>
              </a:rPr>
              <a:t>’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987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Hamlet's Soliloquy (4.4.35-69)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43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831850" y="333275"/>
            <a:ext cx="10515600" cy="9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Interlopers and Cuckoo Eggs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831850" y="1273175"/>
            <a:ext cx="10986000" cy="52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30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Story can go on without this scene; deleted by Jonson in First Folio 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Oxford Shakespeare</a:t>
            </a:r>
            <a:r>
              <a:rPr lang="en-US" sz="3000" dirty="0"/>
              <a:t>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Wells and Taylor places it in a footnote 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Irrelevant to</a:t>
            </a:r>
            <a:r>
              <a:rPr lang="en-US" sz="3000" dirty="0"/>
              <a:t>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story: Far from irrelevant to point of the play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Subverts honor killing and honor revenge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dirty="0"/>
              <a:t>Nihilistic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Futility and deconstruction of motivational systems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Omission is further instance of how </a:t>
            </a:r>
            <a:r>
              <a:rPr lang="en-US" sz="3000" b="0" i="1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draws us in to its Insertions and Deletions and the whole mystery of the text.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44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11747689" y="6465383"/>
            <a:ext cx="4314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45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07" name="Shape 50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930" b="9931"/>
          <a:stretch/>
        </p:blipFill>
        <p:spPr>
          <a:xfrm>
            <a:off x="0" y="0"/>
            <a:ext cx="120669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831517"/>
            <a:ext cx="4940968" cy="540054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-56172" y="831517"/>
            <a:ext cx="6218016" cy="263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EAF6FF"/>
              </a:buClr>
              <a:buSzPct val="25000"/>
              <a:buFont typeface="Century Schoolbook"/>
              <a:buNone/>
            </a:pPr>
            <a:r>
              <a:rPr lang="en-US" sz="4320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 YOU !</a:t>
            </a:r>
            <a:br>
              <a:rPr lang="en-US" sz="7919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en-US" sz="7919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959" b="1" i="0" u="none" strike="noStrike" cap="none">
                <a:solidFill>
                  <a:srgbClr val="EAF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Heward Wilkinson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477838" y="4171950"/>
            <a:ext cx="6401987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buClr>
                <a:srgbClr val="6FA8DC"/>
              </a:buClr>
              <a:buSzPct val="100000"/>
              <a:buFont typeface="Arial"/>
              <a:buChar char="•"/>
            </a:pPr>
            <a:r>
              <a:rPr lang="en-US" sz="2200" b="1" u="sng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/>
              </a:rPr>
              <a:t>http://hewardwilkinson.co.uk/writings</a:t>
            </a:r>
          </a:p>
          <a:p>
            <a:pPr marL="342900" marR="0" lvl="0" indent="-330200" algn="l" rtl="0">
              <a:spcBef>
                <a:spcPts val="0"/>
              </a:spcBef>
              <a:buClr>
                <a:srgbClr val="6FA8DC"/>
              </a:buClr>
              <a:buSzPct val="91666"/>
              <a:buFont typeface="Century Schoolbook"/>
              <a:buChar char="•"/>
            </a:pPr>
            <a:r>
              <a:rPr lang="en-US" sz="2400" b="1" u="sng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/>
              </a:rPr>
              <a:t>hewardwilkinson@gmail.com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1" u="sng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6"/>
              </a:rPr>
              <a:t>http://www.shakespeareoxfordfellowship.org/wp-content/uploads/Wilkinson.Cordelia.pdf</a:t>
            </a:r>
            <a:r>
              <a:rPr lang="en-US" sz="2400" b="1">
                <a:solidFill>
                  <a:srgbClr val="6FA8D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I got here…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b="1"/>
              <a:t>“</a:t>
            </a: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Nemesis</a:t>
            </a:r>
            <a:r>
              <a:rPr lang="en-US" b="1"/>
              <a:t>”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“Have it your own way Detective Inspector Marple.”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b="1"/>
              <a:t>“</a:t>
            </a: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Fatherland</a:t>
            </a:r>
            <a:r>
              <a:rPr lang="en-US" b="1"/>
              <a:t>”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Alternate outcome World War II 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b="1"/>
              <a:t>“</a:t>
            </a: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SS-GB</a:t>
            </a:r>
            <a:r>
              <a:rPr lang="en-US" b="1"/>
              <a:t>”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Template for Harris’ Fatherland 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Archetype of our time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911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Started with </a:t>
            </a:r>
            <a:r>
              <a:rPr lang="en-US" sz="2500" b="0" i="1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Hamlet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Investigation of purported crime of murder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Formal detective novels start in ninet</a:t>
            </a:r>
            <a:r>
              <a:rPr lang="en-US" sz="2500"/>
              <a:t>e</a:t>
            </a:r>
            <a:r>
              <a:rPr lang="en-US" sz="2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</a:t>
            </a:r>
            <a:r>
              <a:rPr lang="en-US" sz="2500"/>
              <a:t>n</a:t>
            </a:r>
            <a:r>
              <a:rPr lang="en-US" sz="2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 century Poe, Collins, Dickens, etc.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fld>
            <a:endParaRPr lang="en-US" sz="12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mbridge theme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003E72"/>
      </a:accent1>
      <a:accent2>
        <a:srgbClr val="C84E00"/>
      </a:accent2>
      <a:accent3>
        <a:srgbClr val="901C3B"/>
      </a:accent3>
      <a:accent4>
        <a:srgbClr val="435125"/>
      </a:accent4>
      <a:accent5>
        <a:srgbClr val="412D5D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1344</Words>
  <Application>Microsoft Office PowerPoint</Application>
  <PresentationFormat>Widescreen</PresentationFormat>
  <Paragraphs>231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Quattrocento Sans</vt:lpstr>
      <vt:lpstr>Calibri</vt:lpstr>
      <vt:lpstr>Georgia</vt:lpstr>
      <vt:lpstr>Century Schoolbook</vt:lpstr>
      <vt:lpstr>Noto Sans Symbols</vt:lpstr>
      <vt:lpstr>Arial Black</vt:lpstr>
      <vt:lpstr>Office Theme</vt:lpstr>
      <vt:lpstr>Detective Inspector HAMLET   Heward Wilkinson</vt:lpstr>
      <vt:lpstr>Detectives and Spies</vt:lpstr>
      <vt:lpstr>Detectives and Spies - and Post-Moderns</vt:lpstr>
      <vt:lpstr>    Agatha Christie</vt:lpstr>
      <vt:lpstr>How I got here…</vt:lpstr>
      <vt:lpstr>“Nemesis”</vt:lpstr>
      <vt:lpstr>“Fatherland”</vt:lpstr>
      <vt:lpstr>“SS-GB”</vt:lpstr>
      <vt:lpstr>Archetype of our time</vt:lpstr>
      <vt:lpstr>“Emma”</vt:lpstr>
      <vt:lpstr>PowerPoint Presentation</vt:lpstr>
      <vt:lpstr>“Silver Blaze” – Sherlock Holmes</vt:lpstr>
      <vt:lpstr>Post Modern Dimension</vt:lpstr>
      <vt:lpstr>Deconstruction</vt:lpstr>
      <vt:lpstr>PowerPoint Presentation</vt:lpstr>
      <vt:lpstr>Deconstruction</vt:lpstr>
      <vt:lpstr>Insertions and Deletions</vt:lpstr>
      <vt:lpstr>Details inserted &lt;iframe width="854" height="480" src="https://www.youtube.com/embed/VAyQ7hMKfpo" frameborder="0" allowfullscreen&gt;&lt;/iframe&gt;</vt:lpstr>
      <vt:lpstr>PowerPoint Presentation</vt:lpstr>
      <vt:lpstr>Wider View</vt:lpstr>
      <vt:lpstr>Jones and Freud</vt:lpstr>
      <vt:lpstr>Hamlet</vt:lpstr>
      <vt:lpstr>Hamlet</vt:lpstr>
      <vt:lpstr>The Ghost in Hamlet</vt:lpstr>
      <vt:lpstr>Hamlet’s Ghost</vt:lpstr>
      <vt:lpstr>Revenge</vt:lpstr>
      <vt:lpstr>Revenge</vt:lpstr>
      <vt:lpstr>Measure for Measure</vt:lpstr>
      <vt:lpstr>Revenge saga</vt:lpstr>
      <vt:lpstr>Insertions and Deletions</vt:lpstr>
      <vt:lpstr>PowerPoint Presentation</vt:lpstr>
      <vt:lpstr>PowerPoint Presentation</vt:lpstr>
      <vt:lpstr>Revenge saga</vt:lpstr>
      <vt:lpstr>Cognitive dissonance</vt:lpstr>
      <vt:lpstr>PowerPoint Presentation</vt:lpstr>
      <vt:lpstr>Application: Hamlet</vt:lpstr>
      <vt:lpstr>PowerPoint Presentation</vt:lpstr>
      <vt:lpstr>Two Insertions and Deletions</vt:lpstr>
      <vt:lpstr>Play within a Play</vt:lpstr>
      <vt:lpstr>Fortinbras</vt:lpstr>
      <vt:lpstr>PowerPoint Presentation</vt:lpstr>
      <vt:lpstr>Hamlet’s Delay</vt:lpstr>
      <vt:lpstr>So finally the piece de resistance  ‘How all occasions do inform against me,  And spur my dull revenge’</vt:lpstr>
      <vt:lpstr>Interlopers and Cuckoo Eggs</vt:lpstr>
      <vt:lpstr>PowerPoint Presentation</vt:lpstr>
      <vt:lpstr>THANK YOU !  Heward Wilkinson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Detective Inspector HAMLET   Heward Wilkinson</dc:title>
  <cp:lastModifiedBy>Heward Wilkinson</cp:lastModifiedBy>
  <cp:revision>5</cp:revision>
  <dcterms:modified xsi:type="dcterms:W3CDTF">2017-10-15T15:40:25Z</dcterms:modified>
</cp:coreProperties>
</file>