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6858000" cx="12192000"/>
  <p:notesSz cx="9388475" cy="7102475"/>
  <p:embeddedFontLst>
    <p:embeddedFont>
      <p:font typeface="Century Schoolbook"/>
      <p:regular r:id="rId50"/>
      <p:bold r:id="rId51"/>
      <p:italic r:id="rId52"/>
      <p:boldItalic r:id="rId53"/>
    </p:embeddedFont>
    <p:embeddedFont>
      <p:font typeface="Quattrocento Sans"/>
      <p:regular r:id="rId54"/>
      <p:bold r:id="rId55"/>
      <p:italic r:id="rId56"/>
      <p:boldItalic r:id="rId57"/>
    </p:embeddedFont>
    <p:embeddedFont>
      <p:font typeface="Arial Black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Schoolbook-bold.fntdata"/><Relationship Id="rId50" Type="http://schemas.openxmlformats.org/officeDocument/2006/relationships/font" Target="fonts/CenturySchoolbook-regular.fntdata"/><Relationship Id="rId53" Type="http://schemas.openxmlformats.org/officeDocument/2006/relationships/font" Target="fonts/CenturySchoolbook-boldItalic.fntdata"/><Relationship Id="rId52" Type="http://schemas.openxmlformats.org/officeDocument/2006/relationships/font" Target="fonts/CenturySchoolbook-italic.fntdata"/><Relationship Id="rId11" Type="http://schemas.openxmlformats.org/officeDocument/2006/relationships/slide" Target="slides/slide7.xml"/><Relationship Id="rId55" Type="http://schemas.openxmlformats.org/officeDocument/2006/relationships/font" Target="fonts/QuattrocentoSans-bold.fntdata"/><Relationship Id="rId10" Type="http://schemas.openxmlformats.org/officeDocument/2006/relationships/slide" Target="slides/slide6.xml"/><Relationship Id="rId54" Type="http://schemas.openxmlformats.org/officeDocument/2006/relationships/font" Target="fonts/QuattrocentoSans-regular.fntdata"/><Relationship Id="rId13" Type="http://schemas.openxmlformats.org/officeDocument/2006/relationships/slide" Target="slides/slide9.xml"/><Relationship Id="rId57" Type="http://schemas.openxmlformats.org/officeDocument/2006/relationships/font" Target="fonts/QuattrocentoSans-boldItalic.fntdata"/><Relationship Id="rId12" Type="http://schemas.openxmlformats.org/officeDocument/2006/relationships/slide" Target="slides/slide8.xml"/><Relationship Id="rId56" Type="http://schemas.openxmlformats.org/officeDocument/2006/relationships/font" Target="fonts/Quattrocento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ArialBlack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317963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2563813" y="887413"/>
            <a:ext cx="4260900" cy="239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Peculiarity of Hamlet is that it functions like a ghost for us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Huanted writer after writer after writer about it T.S. Eliot, Montaigne we would have to know things that Shekespepeae did nto know about himself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Repudiated in an earlier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more eampe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 Bradley theory that Hamlet was a melancholic brave and bold sudden action but can’t manage concerted action planned and developed over a long period of time.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interest that we have solution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is that we don’t have the solution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Bradley says Hamlet is the only character in Shakespeare tol whom we can attribute tgenius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that moment he buys into the crossover between the autor and the character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Ofordians are quete happy with that dimension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eplay ov Hamlet also creates a deconsturcionve process which breadks down thae confliec  etween autor and hes work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characteristic of all modern literature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novelws of rovert harris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documented materia..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Oscillation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out of historic world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Modern literature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rIns="94225" wrap="square" tIns="471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2563813" y="887413"/>
            <a:ext cx="4260850" cy="23971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nealanalytics.com/neal-creative/templates/" TargetMode="External"/><Relationship Id="rId3" Type="http://schemas.openxmlformats.org/officeDocument/2006/relationships/hyperlink" Target="http://www.nealanalytics.com/neal-creative/templates/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hyperlink" Target="http://www.nealanalytics.com/templates/" TargetMode="External"/><Relationship Id="rId4" Type="http://schemas.openxmlformats.org/officeDocument/2006/relationships/hyperlink" Target="http://www.nealanalytics.com/neal-creative/templates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Blank">
    <p:bg>
      <p:bgPr>
        <a:solidFill>
          <a:schemeClr val="dk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966652" y="2567615"/>
            <a:ext cx="8804365" cy="1403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Font typeface="Century Schoolbook"/>
              <a:buNone/>
              <a:defRPr b="1" i="0" sz="8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581151" y="3971108"/>
            <a:ext cx="94615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6" lvl="0" marL="228594" marR="0" rtl="0" algn="l">
              <a:lnSpc>
                <a:spcPct val="90000"/>
              </a:lnSpc>
              <a:spcBef>
                <a:spcPts val="1000"/>
              </a:spcBef>
              <a:buClr>
                <a:srgbClr val="EAF6FF"/>
              </a:buClr>
              <a:buSzPct val="100000"/>
              <a:buFont typeface="Arial"/>
              <a:buChar char="•"/>
              <a:defRPr b="1" i="0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3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634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142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142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142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142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142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DONUT BASE SECTION DIVIDER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2861702" y="157954"/>
            <a:ext cx="6483179" cy="648317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" name="Shape 94"/>
          <p:cNvSpPr txBox="1"/>
          <p:nvPr>
            <p:ph type="ctrTitle"/>
          </p:nvPr>
        </p:nvSpPr>
        <p:spPr>
          <a:xfrm>
            <a:off x="3448778" y="2935629"/>
            <a:ext cx="5208335" cy="92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/>
          <p:nvPr/>
        </p:nvSpPr>
        <p:spPr>
          <a:xfrm>
            <a:off x="3448777" y="745026"/>
            <a:ext cx="5309024" cy="5309025"/>
          </a:xfrm>
          <a:prstGeom prst="ellipse">
            <a:avLst/>
          </a:prstGeom>
          <a:noFill/>
          <a:ln cap="rnd" cmpd="sng" w="1841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_Quote dark option FLUSH LEFT">
    <p:bg>
      <p:bgPr>
        <a:solidFill>
          <a:srgbClr val="FEFEFE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04800" y="2884237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3168" lvl="0" marL="231769" marR="0" rtl="0" algn="l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220664" lvl="1" marL="109536" marR="0" rtl="0" algn="l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b="1" i="0" sz="36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8" name="Shape 98"/>
          <p:cNvSpPr/>
          <p:nvPr/>
        </p:nvSpPr>
        <p:spPr>
          <a:xfrm>
            <a:off x="129522" y="0"/>
            <a:ext cx="2749481" cy="13647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3865562" y="5276808"/>
            <a:ext cx="80978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593" lvl="0" marL="228594" marR="0" rtl="0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Quote dark option CENTERED">
    <p:bg>
      <p:bgPr>
        <a:solidFill>
          <a:srgbClr val="FEFEFE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304800" y="2884237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2" lvl="1" marL="685783" marR="0" rtl="0" algn="ctr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b="1" i="0" sz="36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2" name="Shape 102"/>
          <p:cNvSpPr/>
          <p:nvPr/>
        </p:nvSpPr>
        <p:spPr>
          <a:xfrm>
            <a:off x="129522" y="0"/>
            <a:ext cx="2749481" cy="13647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3865562" y="5276808"/>
            <a:ext cx="80978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593" lvl="0" marL="228594" marR="0" rtl="0"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Quote light option CENTERED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5648960" y="419101"/>
            <a:ext cx="89408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5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408362" y="5335071"/>
            <a:ext cx="80978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593" lvl="0" marL="228594" marR="0" rtl="0" algn="r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304800" y="2884237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2" lvl="1" marL="685783" marR="0" rtl="0" algn="ctr">
              <a:lnSpc>
                <a:spcPct val="90000"/>
              </a:lnSpc>
              <a:spcBef>
                <a:spcPts val="0"/>
              </a:spcBef>
              <a:buClr>
                <a:srgbClr val="FEFEFE"/>
              </a:buClr>
              <a:buSzPct val="100000"/>
              <a:buFont typeface="Arial"/>
              <a:buChar char="•"/>
              <a:defRPr b="1" i="0" sz="3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dark Callout with small Non-bulleted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304801" y="2597274"/>
            <a:ext cx="4868985" cy="1643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304" lvl="2" marL="22720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6794" lvl="3" marL="45129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1873" lvl="4" marL="67227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6096001" y="419102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555244" y="2"/>
            <a:ext cx="4083304" cy="1357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3" type="body"/>
          </p:nvPr>
        </p:nvSpPr>
        <p:spPr>
          <a:xfrm>
            <a:off x="6096001" y="25994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4" type="body"/>
          </p:nvPr>
        </p:nvSpPr>
        <p:spPr>
          <a:xfrm>
            <a:off x="6096001" y="47798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4_Callout with small Non-bulleted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29521" y="0"/>
            <a:ext cx="4741280" cy="23534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04801" y="2472752"/>
            <a:ext cx="4566001" cy="1643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304" lvl="2" marL="22720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6794" lvl="3" marL="45129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1873" lvl="4" marL="67227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6096001" y="419102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765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568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11750600" y="6484939"/>
            <a:ext cx="42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555244" y="0"/>
            <a:ext cx="4083304" cy="1926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3" type="body"/>
          </p:nvPr>
        </p:nvSpPr>
        <p:spPr>
          <a:xfrm>
            <a:off x="6096001" y="2697331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765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568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4" type="body"/>
          </p:nvPr>
        </p:nvSpPr>
        <p:spPr>
          <a:xfrm>
            <a:off x="6096001" y="497556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765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568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7_Callout with small Non-bulleted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29521" y="0"/>
            <a:ext cx="4741280" cy="23534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096001" y="431802"/>
            <a:ext cx="5371039" cy="183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3137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304" lvl="2" marL="22720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6794" lvl="3" marL="45129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1873" lvl="4" marL="67227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29368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555244" y="0"/>
            <a:ext cx="4083304" cy="1926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9" name="Shape 129"/>
          <p:cNvSpPr txBox="1"/>
          <p:nvPr>
            <p:ph idx="3" type="body"/>
          </p:nvPr>
        </p:nvSpPr>
        <p:spPr>
          <a:xfrm>
            <a:off x="266101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b="1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4" type="body"/>
          </p:nvPr>
        </p:nvSpPr>
        <p:spPr>
          <a:xfrm>
            <a:off x="502834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b="1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5" type="body"/>
          </p:nvPr>
        </p:nvSpPr>
        <p:spPr>
          <a:xfrm>
            <a:off x="739567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b="1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6" type="body"/>
          </p:nvPr>
        </p:nvSpPr>
        <p:spPr>
          <a:xfrm>
            <a:off x="976300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b="1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8_Title,  5 Pillars smaller 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04800" y="2598127"/>
            <a:ext cx="3714704" cy="25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193" lvl="0" marL="228594" marR="0" rtl="0" algn="ctr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168631" y="2598127"/>
            <a:ext cx="3840480" cy="25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193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3" type="body"/>
          </p:nvPr>
        </p:nvSpPr>
        <p:spPr>
          <a:xfrm>
            <a:off x="8158239" y="2598127"/>
            <a:ext cx="3773077" cy="252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6193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9" name="Shape 139"/>
          <p:cNvSpPr/>
          <p:nvPr/>
        </p:nvSpPr>
        <p:spPr>
          <a:xfrm>
            <a:off x="129522" y="0"/>
            <a:ext cx="2749481" cy="13647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316323" y="339410"/>
            <a:ext cx="2375877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1" name="Shape 141"/>
          <p:cNvSpPr txBox="1"/>
          <p:nvPr>
            <p:ph idx="4" type="body"/>
          </p:nvPr>
        </p:nvSpPr>
        <p:spPr>
          <a:xfrm>
            <a:off x="2879003" y="419102"/>
            <a:ext cx="9084399" cy="1370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2_50-50 Right Photo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pic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/>
              <a:buNone/>
              <a:defRPr b="1" i="0" sz="36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0" y="3429002"/>
            <a:ext cx="6129304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594" lvl="0" marL="228594" marR="0" rtl="0" algn="ctr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63482" lvl="1" marL="685783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3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4290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015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4" type="body"/>
          </p:nvPr>
        </p:nvSpPr>
        <p:spPr>
          <a:xfrm>
            <a:off x="0" y="1554163"/>
            <a:ext cx="612930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80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_50-50 Left Photo Layout with 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pic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094444" y="3425621"/>
            <a:ext cx="6097555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594" lvl="0" marL="228594" marR="0" rtl="0" algn="ctr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63482" lvl="1" marL="685783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3" type="body"/>
          </p:nvPr>
        </p:nvSpPr>
        <p:spPr>
          <a:xfrm>
            <a:off x="6094443" y="1554163"/>
            <a:ext cx="609755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80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4" type="body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4290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015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5_50-50 Left Photo Layout with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pic"/>
          </p:nvPr>
        </p:nvSpPr>
        <p:spPr>
          <a:xfrm>
            <a:off x="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180533" y="3429002"/>
            <a:ext cx="6011467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594" lvl="0" marL="228594" marR="0" rtl="0" algn="ctr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63482" lvl="1" marL="685783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3" type="body"/>
          </p:nvPr>
        </p:nvSpPr>
        <p:spPr>
          <a:xfrm>
            <a:off x="6180533" y="1554163"/>
            <a:ext cx="579120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80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4" type="body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4290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015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4_50-50 Left Photo Layout with 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pic"/>
          </p:nvPr>
        </p:nvSpPr>
        <p:spPr>
          <a:xfrm flipH="1">
            <a:off x="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138267" y="3457547"/>
            <a:ext cx="6053733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594" lvl="0" marL="228594" marR="0" rtl="0" algn="ctr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63482" lvl="1" marL="685783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3" type="body"/>
          </p:nvPr>
        </p:nvSpPr>
        <p:spPr>
          <a:xfrm>
            <a:off x="6138267" y="1554166"/>
            <a:ext cx="587573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Font typeface="Arial"/>
              <a:buNone/>
              <a:defRPr b="0" i="0" sz="3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2_50-50 Left Photo Layout with 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pic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b="1" i="0" sz="1568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096000" y="2356400"/>
            <a:ext cx="6096000" cy="2145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28594" lvl="0" marL="228594" marR="0" rtl="0" algn="ctr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63482" lvl="1" marL="685783" marR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EFEFE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3_50-50 Left Photo Layout with 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pic"/>
          </p:nvPr>
        </p:nvSpPr>
        <p:spPr>
          <a:xfrm>
            <a:off x="0" y="0"/>
            <a:ext cx="12190413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-50793" lvl="0" marL="228594" marR="0" rtl="0" algn="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4290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5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101582" lvl="1" marL="685783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1269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396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304800" y="3429002"/>
            <a:ext cx="5960269" cy="27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594" lvl="0" marL="228594" marR="0" rtl="0" algn="ctr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63482" lvl="1" marL="685783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88871" lvl="2" marL="1142971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42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304801" y="1554166"/>
            <a:ext cx="587573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Font typeface="Arial"/>
              <a:buNone/>
              <a:defRPr b="0" i="0" sz="3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Callout with small Non-bulleted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269242" y="3367879"/>
            <a:ext cx="5192775" cy="183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3137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304" lvl="2" marL="22720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6794" lvl="3" marL="45129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1873" lvl="4" marL="67227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6253317" y="3503952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765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568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80" name="Shape 180"/>
          <p:cNvSpPr/>
          <p:nvPr>
            <p:ph idx="3" type="pic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449" l="0" r="-4797" t="-65716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81" name="Shape 18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_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Blank with Pictu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50793" lvl="0" marL="228594" marR="0" rtl="0" algn="ctr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_TITLE OR TRANSITION">
    <p:bg>
      <p:bgPr>
        <a:solidFill>
          <a:schemeClr val="dk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219940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219940" y="-739444"/>
            <a:ext cx="9107555" cy="9034439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907636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907636" y="3213970"/>
            <a:ext cx="2805809" cy="2783284"/>
          </a:xfrm>
          <a:prstGeom prst="ellipse">
            <a:avLst/>
          </a:prstGeom>
          <a:noFill/>
          <a:ln cap="flat" cmpd="sng" w="19050">
            <a:solidFill>
              <a:srgbClr val="75D1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Shape 190"/>
          <p:cNvSpPr txBox="1"/>
          <p:nvPr>
            <p:ph type="ctrTitle"/>
          </p:nvPr>
        </p:nvSpPr>
        <p:spPr>
          <a:xfrm>
            <a:off x="1219940" y="916231"/>
            <a:ext cx="9107555" cy="36323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Font typeface="Century Schoolbook"/>
              <a:buNone/>
              <a:defRPr b="1" i="0" sz="80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1" name="Shape 191">
            <a:hlinkClick r:id="rId2"/>
          </p:cNvPr>
          <p:cNvSpPr/>
          <p:nvPr/>
        </p:nvSpPr>
        <p:spPr>
          <a:xfrm>
            <a:off x="9005882" y="6316157"/>
            <a:ext cx="2744278" cy="36787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</a:t>
            </a:r>
            <a:r>
              <a:rPr lang="en-US"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| click &amp; </a:t>
            </a:r>
            <a:r>
              <a:rPr b="1" lang="en-US"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Learn more</a:t>
            </a:r>
          </a:p>
        </p:txBody>
      </p:sp>
      <p:sp>
        <p:nvSpPr>
          <p:cNvPr id="192" name="Shape 192">
            <a:hlinkClick r:id="rId3"/>
          </p:cNvPr>
          <p:cNvSpPr/>
          <p:nvPr/>
        </p:nvSpPr>
        <p:spPr>
          <a:xfrm>
            <a:off x="191616" y="6337796"/>
            <a:ext cx="1263682" cy="34623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ct val="25000"/>
              <a:buFont typeface="Century Schoolbook"/>
              <a:buNone/>
            </a:pPr>
            <a:r>
              <a:rPr lang="en-US" sz="1000">
                <a:solidFill>
                  <a:srgbClr val="1E1E1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</a:t>
            </a:r>
            <a:r>
              <a:rPr lang="en-US" sz="900">
                <a:solidFill>
                  <a:srgbClr val="1E1E1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©</a:t>
            </a:r>
            <a:r>
              <a:rPr lang="en-US" sz="1000">
                <a:solidFill>
                  <a:srgbClr val="1E1E1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5_Callout with small Non-bulleted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269242" y="3367879"/>
            <a:ext cx="5192775" cy="183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b="0" i="0" sz="3137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304" lvl="2" marL="22720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6794" lvl="3" marL="45129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1873" lvl="4" marL="67227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6253317" y="3503952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961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765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568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372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7" name="Shape 197"/>
          <p:cNvSpPr/>
          <p:nvPr>
            <p:ph idx="3" type="pic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46449" l="0" r="-4797" t="-65716"/>
            </a:stretch>
          </a:blipFill>
          <a:ln>
            <a:noFill/>
          </a:ln>
        </p:spPr>
        <p:txBody>
          <a:bodyPr anchorCtr="0" anchor="ctr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8" name="Shape 198">
            <a:hlinkClick r:id="rId3"/>
          </p:cNvPr>
          <p:cNvSpPr/>
          <p:nvPr/>
        </p:nvSpPr>
        <p:spPr>
          <a:xfrm>
            <a:off x="9089199" y="6298103"/>
            <a:ext cx="2744278" cy="367873"/>
          </a:xfrm>
          <a:prstGeom prst="roundRect">
            <a:avLst>
              <a:gd fmla="val 50000" name="adj"/>
            </a:avLst>
          </a:prstGeom>
          <a:solidFill>
            <a:srgbClr val="004568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 | click &amp; </a:t>
            </a:r>
            <a:r>
              <a:rPr b="1" i="0" lang="en-US" sz="1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Learn more</a:t>
            </a:r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304801" y="419101"/>
            <a:ext cx="8917577" cy="625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201" name="Shape 201">
            <a:hlinkClick r:id="rId4"/>
          </p:cNvPr>
          <p:cNvSpPr/>
          <p:nvPr/>
        </p:nvSpPr>
        <p:spPr>
          <a:xfrm>
            <a:off x="191616" y="6337796"/>
            <a:ext cx="1263682" cy="34623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en-US"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</a:t>
            </a:r>
            <a:r>
              <a:rPr lang="en-US" sz="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©</a:t>
            </a:r>
            <a:r>
              <a:rPr lang="en-US"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2689" lvl="1" marL="45718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677" lvl="2" marL="91437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65" lvl="3" marL="137156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54" lvl="4" marL="182875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43" lvl="5" marL="228594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31" lvl="6" marL="274313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19" lvl="7" marL="320032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08" lvl="8" marL="365750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793" lvl="0" marL="228594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88882" lvl="1" marL="68578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14271" lvl="2" marL="1142971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26959" lvl="3" marL="160016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6949" lvl="4" marL="2057349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126937" lvl="5" marL="2514537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6925" lvl="6" marL="2971726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26913" lvl="7" marL="3428914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126903" lvl="8" marL="3886103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hakespeareoxfordfellowship.org/wp-content/uploads/Wilkinson.Cordelia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Relationship Id="rId4" Type="http://schemas.openxmlformats.org/officeDocument/2006/relationships/hyperlink" Target="http://hewardwilkinson.co.uk/writings" TargetMode="External"/><Relationship Id="rId5" Type="http://schemas.openxmlformats.org/officeDocument/2006/relationships/hyperlink" Target="mailto:hewardwilkinson@gmail.com" TargetMode="External"/><Relationship Id="rId6" Type="http://schemas.openxmlformats.org/officeDocument/2006/relationships/hyperlink" Target="http://www.shakespeareoxfordfellowship.org/wp-content/uploads/Wilkinson.Cordelia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831517"/>
            <a:ext cx="4940968" cy="54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type="title"/>
          </p:nvPr>
        </p:nvSpPr>
        <p:spPr>
          <a:xfrm>
            <a:off x="188423" y="709932"/>
            <a:ext cx="7432431" cy="5322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EAF6FF"/>
              </a:buClr>
              <a:buSzPct val="25000"/>
              <a:buFont typeface="Century Schoolbook"/>
              <a:buNone/>
            </a:pPr>
            <a:r>
              <a:rPr b="1" i="0" lang="en-US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Detective Inspector</a:t>
            </a:r>
            <a:br>
              <a:rPr b="1" i="0" lang="en-US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  <a:br>
              <a:rPr b="1" i="0" lang="en-US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b="1" i="0" lang="en-US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b="1" i="0" lang="en-US" sz="48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44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Heward Wilkinson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831850" y="589650"/>
            <a:ext cx="105156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lang="en-US"/>
              <a:t>“Emma”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831850" y="2939750"/>
            <a:ext cx="10515600" cy="3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Modern self-consciousness: What is going on in her own heart?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Follows clues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Mistakes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Convergence with ultimate solution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Solves the question</a:t>
            </a: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More Sale News- An &lt;strong&gt;Emma&lt;/strong&gt; First edition to be Sold at ..." id="280" name="Shape 2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0453" l="2646" r="-2645" t="2561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831850" y="333275"/>
            <a:ext cx="10515600" cy="230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Post Modern D</a:t>
            </a:r>
            <a:r>
              <a:rPr b="1" lang="en-US"/>
              <a:t>imension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831850" y="3110684"/>
            <a:ext cx="10515600" cy="3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2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Philosophy and Literary Conte</a:t>
            </a:r>
            <a:r>
              <a:rPr lang="en-US" sz="2520"/>
              <a:t>xts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252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/>
              <a:t>Literary Text </a:t>
            </a:r>
            <a:r>
              <a:rPr i="1" lang="en-US" sz="2520"/>
              <a:t>AS </a:t>
            </a:r>
            <a:r>
              <a:rPr lang="en-US" sz="2520"/>
              <a:t>Paradigm of Philosophy: we’ll come to </a:t>
            </a:r>
            <a:r>
              <a:rPr i="1" lang="en-US" sz="2520"/>
              <a:t>Magritte</a:t>
            </a:r>
            <a:r>
              <a:rPr lang="en-US" sz="2520"/>
              <a:t>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2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Textual data at odds with main thrust; post-modernism as </a:t>
            </a:r>
            <a:r>
              <a:rPr b="0" i="1" lang="en-US" sz="252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cognitive dissonance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2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Omissions - Deletions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2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Intrusions and Insertions into text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2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Subtitles and Manicules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831850" y="717850"/>
            <a:ext cx="10515600" cy="175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Deconstruction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831850" y="3879804"/>
            <a:ext cx="10515600" cy="2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Jacques Derrida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 texts with an ear to what runs counter to the intended sense of the text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Seeks out hidden dimension</a:t>
            </a:r>
            <a:r>
              <a:rPr lang="en-US" sz="3000"/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Harris’s disclaimer in </a:t>
            </a:r>
            <a:r>
              <a:rPr i="1" lang="en-US" sz="3000"/>
              <a:t>Munich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Differenza tra realtà e rappresentazione nel Web come ..." id="300" name="Shape 3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22" l="0" r="0" t="11523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831850" y="717850"/>
            <a:ext cx="105156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Deconstruction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831850" y="2298825"/>
            <a:ext cx="10515600" cy="4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Magritte: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‘une pipe’ is an image, a mimesis, a walking shadow, a poor player, a replica, a </a:t>
            </a:r>
            <a:r>
              <a:rPr i="1" lang="en-US" sz="3000"/>
              <a:t>Platonic universal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Post-Modernism emerges as a form of </a:t>
            </a:r>
            <a:r>
              <a:rPr i="1" lang="en-US" sz="3000"/>
              <a:t>crypto-Platonism</a:t>
            </a:r>
            <a:r>
              <a:rPr lang="en-US" sz="3000"/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Seeks out hidden universal ineffable kenotic dimension</a:t>
            </a:r>
            <a:r>
              <a:rPr lang="en-US" sz="3000"/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At the centre of </a:t>
            </a:r>
            <a:r>
              <a:rPr i="1" lang="en-US" sz="3000"/>
              <a:t>Hamlet </a:t>
            </a:r>
            <a:r>
              <a:rPr lang="en-US" sz="3000"/>
              <a:t>and</a:t>
            </a:r>
            <a:r>
              <a:rPr i="1" lang="en-US" sz="3000"/>
              <a:t> King Lear </a:t>
            </a:r>
            <a:r>
              <a:rPr lang="en-US" sz="3000"/>
              <a:t> </a:t>
            </a:r>
            <a:r>
              <a:rPr lang="en-US" sz="3000" u="sng">
                <a:solidFill>
                  <a:srgbClr val="6D9EEB"/>
                </a:solidFill>
                <a:hlinkClick r:id="rId3"/>
              </a:rPr>
              <a:t>https://shakespeareoxfordfellowship.org/wp-content/uploads/Wilkinson.Cordelia.pdf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Insertions and Deletions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891" l="0" r="0" t="12891"/>
          <a:stretch/>
        </p:blipFill>
        <p:spPr>
          <a:xfrm>
            <a:off x="0" y="141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sp>
        <p:nvSpPr>
          <p:cNvPr id="321" name="Shape 321"/>
          <p:cNvSpPr txBox="1"/>
          <p:nvPr>
            <p:ph type="title"/>
          </p:nvPr>
        </p:nvSpPr>
        <p:spPr>
          <a:xfrm>
            <a:off x="0" y="-57150"/>
            <a:ext cx="6089650" cy="163036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25000"/>
              <a:buFont typeface="Century Schoolbook"/>
              <a:buNone/>
            </a:pPr>
            <a:r>
              <a:rPr b="1" i="0" lang="en-US" sz="540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Details inserted</a:t>
            </a:r>
            <a:br>
              <a:rPr b="1" i="0" lang="en-US" sz="7919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0" i="0" lang="en-US" sz="720" u="none" cap="none" strike="noStrike">
                <a:solidFill>
                  <a:srgbClr val="EB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&lt;iframe width="854" height="480" src="https://www.youtube.com/embed/VAyQ7hMKfpo" frameborder="0" allowfullscreen&gt;&lt;/iframe&gt;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22225" y="6175861"/>
            <a:ext cx="12161838" cy="5789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"The Shakespeare Birthplace Trust is all about bringing Shakespeare to life."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id="328" name="Shape 3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39" l="0" r="0" t="2139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38092" y="5518469"/>
            <a:ext cx="7905939" cy="13350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Details appropriated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831850" y="632400"/>
            <a:ext cx="10515600" cy="256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Wider View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831850" y="3537956"/>
            <a:ext cx="10515600" cy="30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000"/>
              <a:t>It is not at all irrelevant this has happened with </a:t>
            </a:r>
            <a:r>
              <a:rPr i="1" lang="en-US" sz="3000"/>
              <a:t>Shakespeare </a:t>
            </a:r>
            <a:r>
              <a:rPr lang="en-US" sz="3000"/>
              <a:t>of all people, </a:t>
            </a:r>
            <a:r>
              <a:rPr i="1" lang="en-US" sz="3000"/>
              <a:t>subverting the commonsense view in the very act of defending it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i="1" sz="3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But we must also take the wider view</a:t>
            </a: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831850" y="717850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Detectives and Spies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831850" y="2090372"/>
            <a:ext cx="10515600" cy="3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050" y="2683375"/>
            <a:ext cx="4999275" cy="27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831850" y="888775"/>
            <a:ext cx="105156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Jones and Freud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831850" y="2298825"/>
            <a:ext cx="10515600" cy="4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Psyche masks, merges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substitutes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Fraudulent misleading censorships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Modern newspapers words blotted out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Nowadays Fr</a:t>
            </a:r>
            <a:r>
              <a:rPr lang="en-US" sz="3000"/>
              <a:t>eud might have said dreams are ‘Fake News’ (Orwell) but always containing at least cultural truth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And Jones, to the manner born, bowdlerises Freud, especially regarding Freud’s later Oxfordianism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831850" y="888775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831850" y="1957075"/>
            <a:ext cx="10515600" cy="43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1</a:t>
            </a:r>
            <a:r>
              <a:rPr lang="en-US" sz="3000"/>
              <a:t>st Dimension: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Psychological Realist drama - </a:t>
            </a:r>
            <a:r>
              <a:rPr lang="en-US" sz="3000"/>
              <a:t>Assumption of Further Life beyond the ‘given’ text (but </a:t>
            </a:r>
            <a:r>
              <a:rPr i="1" lang="en-US" sz="3000"/>
              <a:t>which</a:t>
            </a:r>
            <a:r>
              <a:rPr lang="en-US" sz="3000"/>
              <a:t>?)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Ogburn: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i="1" lang="en-US" sz="3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“Because Hamlet was the one person his creator could put on paper, true to life, without fully comprehending him, - that person being himself, - he is real, with a real human being’s many-faceted nature, contradictions, loose ends, and ultimate unfathomability.”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Claudius and Gertrude John Updike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Zola, Proust, DH Lawrence, James Joyce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831850" y="888775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831850" y="2512475"/>
            <a:ext cx="105156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Claudius and Gertrude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John Updike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Zola, Proust, DH Lawrence, James Joyce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831850" y="1102400"/>
            <a:ext cx="10515600" cy="22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lang="en-US"/>
              <a:t>The Ghost in </a:t>
            </a:r>
            <a:r>
              <a:rPr b="1" i="1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831850" y="3965252"/>
            <a:ext cx="105156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Realistic Kenneth Branagh performance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He had his beave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 open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Full descriptions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</a:t>
            </a:r>
            <a:r>
              <a:rPr lang="en-US" sz="3000"/>
              <a:t>M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 father in his habit as he lived”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4" name="Shape 36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831850" y="546925"/>
            <a:ext cx="105156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sng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</a:t>
            </a: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Ghost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831850" y="2683374"/>
            <a:ext cx="105156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Ambiguity</a:t>
            </a:r>
            <a:r>
              <a:rPr lang="en-US"/>
              <a:t>: </a:t>
            </a: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Apparition of father </a:t>
            </a:r>
            <a:r>
              <a:rPr lang="en-US"/>
              <a:t>has a double aspect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On one hand: </a:t>
            </a: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Believe story it tells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Even </a:t>
            </a: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Inserts one soliloquy for Claudius (but not he</a:t>
            </a:r>
            <a:r>
              <a:rPr lang="en-US"/>
              <a:t>ard by Hamlet</a:t>
            </a: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in which he reveals that he is the murderer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Ghost is totally egoistic</a:t>
            </a:r>
            <a:r>
              <a:rPr lang="en-US"/>
              <a:t>al, </a:t>
            </a: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shows no concern for Hamlet’s situation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Eye for Eye classic revenge model - in line with the sagas and Q1 (partly)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 struggles with this; Hamlet </a:t>
            </a:r>
            <a:r>
              <a:rPr b="0" i="1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detec</a:t>
            </a:r>
            <a:r>
              <a:rPr i="1" lang="en-US"/>
              <a:t>tive</a:t>
            </a:r>
            <a:r>
              <a:rPr lang="en-US"/>
              <a:t> caught in ambiguity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Implausibility of revenge model is apparent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14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1" name="Shape 37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831850" y="675125"/>
            <a:ext cx="10515600" cy="26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831850" y="3708880"/>
            <a:ext cx="105156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Rene Girard</a:t>
            </a:r>
            <a:r>
              <a:rPr lang="en-US" sz="3000"/>
              <a:t>: </a:t>
            </a:r>
            <a:r>
              <a:rPr i="1" lang="en-US" sz="3000"/>
              <a:t>A Theatre of Envy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https://shakespeareoxfordfellowship.org/wp-content/uploads/Girard.Review.pdf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 preoccupation with revenge – imp</a:t>
            </a:r>
            <a:r>
              <a:rPr lang="en-US" sz="3000"/>
              <a:t>licitly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not the best way to conduct human affairs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831850" y="589650"/>
            <a:ext cx="105156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831850" y="1358850"/>
            <a:ext cx="10515600" cy="52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Rene Girard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 preoccupation with difficulty of revenge – not an inhibition but actually the tacit realization that an eye for an eye is not the best way to conduct human affairs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Girard’s imagined dialogue with our </a:t>
            </a:r>
            <a:r>
              <a:rPr i="1" lang="en-US" sz="3000"/>
              <a:t>bete noir</a:t>
            </a:r>
            <a:r>
              <a:rPr lang="en-US" sz="3000"/>
              <a:t> Ernest Jones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“Let us imagine a contemporary Hamlet with his finger on the nuclear button. After 40 years of procrastination he has still not found the courage to push that button…. Hamlet is a sick man…. Like Polonius Ernest Jones is convinced Hamlet’s problems are </a:t>
            </a:r>
            <a:r>
              <a:rPr i="1" lang="en-US" sz="3000"/>
              <a:t>strictly sexual</a:t>
            </a:r>
            <a:r>
              <a:rPr lang="en-US" sz="3000"/>
              <a:t>.”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831850" y="632400"/>
            <a:ext cx="10515600" cy="29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Measure for Measure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831850" y="3751605"/>
            <a:ext cx="105156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 probably about the same time Shakespeare is writing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Measure for Measure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Acknowledgement of sin, but forgiveness of sin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Forgiveness is essence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831850" y="1059676"/>
            <a:ext cx="105156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 saga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831850" y="2384275"/>
            <a:ext cx="10515600" cy="4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Straightforward revenge saga in the sagas etc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But the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Hero struggles with notion of revenge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Shakes</a:t>
            </a:r>
            <a:r>
              <a:rPr lang="en-US" sz="3000"/>
              <a:t>peare </a:t>
            </a:r>
            <a:r>
              <a:rPr i="1" lang="en-US" sz="3000"/>
              <a:t>in</a:t>
            </a: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terplay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between text and reality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Shakespeare as Hamlet inserts additional text in Gonzago, notifying us that he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author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is playing the textual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double agent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here. A message from virtual reality.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831850" y="1145125"/>
            <a:ext cx="105156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Insertions and Deletions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638158" y="4960595"/>
            <a:ext cx="3644718" cy="174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1576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BEBEB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French Source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282875" y="4960595"/>
            <a:ext cx="3598119" cy="174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1603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BEBEB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First Quarto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7880994" y="4960596"/>
            <a:ext cx="3604848" cy="174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1604-5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EBEBEB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Second Quarto</a:t>
            </a:r>
          </a:p>
        </p:txBody>
      </p:sp>
      <p:pic>
        <p:nvPicPr>
          <p:cNvPr descr="https://images-na.ssl-images-amazon.com/images/I/51OYTImz0cL._SY445_QL70_.jpg"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924" y="161925"/>
            <a:ext cx="2132937" cy="320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831850" y="717850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Detectives and Spies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831850" y="2090372"/>
            <a:ext cx="10515600" cy="3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0" y="3464700"/>
            <a:ext cx="2743200" cy="151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175" y="1920250"/>
            <a:ext cx="3546500" cy="46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File:&lt;strong&gt;Hamlet&lt;/strong&gt; Q2 TP 1604.jpg - Wikipedia" id="414" name="Shape 4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1609" l="4108" r="-4108" t="11999"/>
          <a:stretch/>
        </p:blipFill>
        <p:spPr>
          <a:xfrm>
            <a:off x="336885" y="0"/>
            <a:ext cx="120669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w an 18th-century clergyman read his Folio - The Collation" id="419" name="Shape 4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719" l="-3672" r="3967" t="18518"/>
          <a:stretch/>
        </p:blipFill>
        <p:spPr>
          <a:xfrm>
            <a:off x="336884" y="48656"/>
            <a:ext cx="11389895" cy="680934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831850" y="546925"/>
            <a:ext cx="105156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 saga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831850" y="3714380"/>
            <a:ext cx="10515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Shakespeare inserts additional material in Gonzago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 inserts something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Author and character double up, the post</a:t>
            </a:r>
            <a:r>
              <a:rPr lang="en-US" sz="3000"/>
              <a:t>-modern loop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Claudius does leave the room, but why?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‘I’ll take the Ghost’s word for £1000’; why?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831850" y="803301"/>
            <a:ext cx="10515600" cy="175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Cognitive dissonance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831850" y="2768825"/>
            <a:ext cx="10515600" cy="3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The Second Dimension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Dips in and out of the real world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prototype of Absurdist and Experi</a:t>
            </a:r>
            <a:r>
              <a:rPr lang="en-US" sz="3000"/>
              <a:t>mental Theatre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Pirandello's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Six Characters in Search of an Author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Even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Charlotte Bronte spea</a:t>
            </a:r>
            <a:r>
              <a:rPr lang="en-US" sz="3000"/>
              <a:t>ks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Author-Character: </a:t>
            </a:r>
            <a:r>
              <a:rPr lang="en-US" sz="3000"/>
              <a:t>‘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Reader, I married him!</a:t>
            </a:r>
            <a:r>
              <a:rPr lang="en-US" sz="3000"/>
              <a:t>’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Pablo S. Herrero: Sistema mímesis I (seguimiento)" id="439" name="Shape 4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341" l="0" r="0" t="13342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Application: </a:t>
            </a:r>
            <a:r>
              <a:rPr b="1" i="1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&lt;strong&gt;Kronborg&lt;/strong&gt; &lt;strong&gt;Castle&lt;/strong&gt;, Helsing?r. (Photo ID 14240-copenhag)" id="452" name="Shape 4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198" l="0" r="0" t="8197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Two Insertions and Deletions</a:t>
            </a:r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Play within a Play</a:t>
            </a:r>
          </a:p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Fortinbras</a:t>
            </a:r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is the imposthume of much wealth and peace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Murder In The Library | Travel Between The Pages" id="231" name="Shape 2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727" l="0" r="0" t="3726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32" name="Shape 232"/>
          <p:cNvSpPr txBox="1"/>
          <p:nvPr>
            <p:ph idx="4294967295" type="title"/>
          </p:nvPr>
        </p:nvSpPr>
        <p:spPr>
          <a:xfrm>
            <a:off x="-12700" y="365125"/>
            <a:ext cx="12184010" cy="1325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   Agatha Christie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descr="kisapenglporter2009-10 - HamLog Lynn" id="479" name="Shape 4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9809" l="0" r="0" t="19810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831850" y="1709747"/>
            <a:ext cx="10515600" cy="1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 Delay</a:t>
            </a:r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831850" y="3965254"/>
            <a:ext cx="10515600" cy="2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A.C. Bradley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Even though Hamlet considers killing Claudius his moral duty, “in the depths of his nature, and unknown to himself, there was a moral repulsion to the deed.”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And Bradley goes so far as to view </a:t>
            </a:r>
            <a:r>
              <a:rPr i="1" lang="en-US"/>
              <a:t>Hamlet as the prototype of a genius</a:t>
            </a:r>
          </a:p>
        </p:txBody>
      </p:sp>
      <p:sp>
        <p:nvSpPr>
          <p:cNvPr id="486" name="Shape 48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831850" y="1709738"/>
            <a:ext cx="1135581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BF6FF"/>
              </a:buClr>
              <a:buSzPct val="25000"/>
              <a:buFont typeface="Century Schoolbook"/>
              <a:buNone/>
            </a:pPr>
            <a:r>
              <a:rPr b="1" lang="en-US" sz="4000">
                <a:solidFill>
                  <a:srgbClr val="EBF6FF"/>
                </a:solidFill>
              </a:rPr>
              <a:t>So finally the </a:t>
            </a:r>
            <a:r>
              <a:rPr b="1" i="1" lang="en-US" sz="4000">
                <a:solidFill>
                  <a:srgbClr val="EBF6FF"/>
                </a:solidFill>
              </a:rPr>
              <a:t>piece de resistance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BF6FF"/>
              </a:buClr>
              <a:buSzPct val="25000"/>
              <a:buFont typeface="Century Schoolbook"/>
              <a:buNone/>
            </a:pPr>
            <a:r>
              <a:t/>
            </a:r>
            <a:endParaRPr b="1" sz="4000">
              <a:solidFill>
                <a:srgbClr val="EBF6F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EBF6FF"/>
              </a:buClr>
              <a:buSzPct val="25000"/>
              <a:buFont typeface="Century Schoolbook"/>
              <a:buNone/>
            </a:pPr>
            <a:r>
              <a:rPr b="1" lang="en-US" sz="4000">
                <a:solidFill>
                  <a:srgbClr val="EBF6FF"/>
                </a:solidFill>
              </a:rPr>
              <a:t>‘</a:t>
            </a:r>
            <a:r>
              <a:rPr b="1" i="0" lang="en-US" sz="4000" u="none" cap="none" strike="noStrike">
                <a:solidFill>
                  <a:srgbClr val="EB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all occasions do inform against me, </a:t>
            </a:r>
            <a:br>
              <a:rPr b="0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4000" u="none" cap="none" strike="noStrike">
                <a:solidFill>
                  <a:srgbClr val="EB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spur my dull revenge</a:t>
            </a:r>
            <a:r>
              <a:rPr b="1" lang="en-US" sz="4000">
                <a:solidFill>
                  <a:srgbClr val="EBF6FF"/>
                </a:solidFill>
              </a:rPr>
              <a:t>’</a:t>
            </a:r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Hamlet's Soliloquy (4.4.35-69)</a:t>
            </a:r>
          </a:p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831850" y="333275"/>
            <a:ext cx="10515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Interloper</a:t>
            </a:r>
          </a:p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831850" y="1273175"/>
            <a:ext cx="10986000" cy="5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Story can go on without this scene; deleted by Jonson in First Folio 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Oxford Shakespeare</a:t>
            </a:r>
            <a:r>
              <a:rPr lang="en-US" sz="3000"/>
              <a:t>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Wells and Taylor places it in a footnote 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Irrelevant to</a:t>
            </a:r>
            <a:r>
              <a:rPr lang="en-US" sz="3000"/>
              <a:t>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story: Far from irrelevant to point of the play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Subverts honor killing and honor revenge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Nihilistic 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Futility and deconstruction of motivational systems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Omission is further instance of how </a:t>
            </a:r>
            <a:r>
              <a:rPr b="0" i="1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  <a:r>
              <a:rPr b="0" i="0" lang="en-US" sz="3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draws us in to its Insertions and Deletions and the whole mystery of the text.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2" type="sldNum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  <p:pic>
        <p:nvPicPr>
          <p:cNvPr id="507" name="Shape 5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931" l="0" r="0" t="9930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831517"/>
            <a:ext cx="4940968" cy="54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>
            <p:ph type="title"/>
          </p:nvPr>
        </p:nvSpPr>
        <p:spPr>
          <a:xfrm>
            <a:off x="-56172" y="831517"/>
            <a:ext cx="6218016" cy="263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EAF6FF"/>
              </a:buClr>
              <a:buSzPct val="25000"/>
              <a:buFont typeface="Century Schoolbook"/>
              <a:buNone/>
            </a:pPr>
            <a:r>
              <a:rPr b="1" i="0" lang="en-US" sz="4320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 YOU !</a:t>
            </a:r>
            <a:br>
              <a:rPr b="1" i="0" lang="en-US" sz="7919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b="1" i="0" lang="en-US" sz="7919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b="1" i="0" lang="en-US" sz="3959" u="none" cap="none" strike="noStrik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Heward Wilkinson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477838" y="4171950"/>
            <a:ext cx="6401987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30200" lvl="0" marL="342900" marR="0" rtl="0" algn="l">
              <a:spcBef>
                <a:spcPts val="0"/>
              </a:spcBef>
              <a:buClr>
                <a:srgbClr val="6FA8DC"/>
              </a:buClr>
              <a:buSzPct val="100000"/>
              <a:buFont typeface="Arial"/>
              <a:buChar char="•"/>
            </a:pPr>
            <a:r>
              <a:rPr b="1" lang="en-US" sz="2200" u="sng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/>
              </a:rPr>
              <a:t>http://hewardwilkinson.co.uk/writings</a:t>
            </a:r>
          </a:p>
          <a:p>
            <a:pPr indent="-330200" lvl="0" marL="342900" marR="0" rtl="0" algn="l">
              <a:spcBef>
                <a:spcPts val="0"/>
              </a:spcBef>
              <a:buClr>
                <a:srgbClr val="6FA8DC"/>
              </a:buClr>
              <a:buSzPct val="91666"/>
              <a:buFont typeface="Century Schoolbook"/>
              <a:buChar char="•"/>
            </a:pPr>
            <a:r>
              <a:rPr b="1" lang="en-US" sz="2400" u="sng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/>
              </a:rPr>
              <a:t>hewardwilkinson@gmail.com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2400" u="sng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6"/>
              </a:rPr>
              <a:t>http://www.shakespeareoxfordfellowship.org/wp-content/uploads/Wilkinson.Cordelia.pdf</a:t>
            </a:r>
            <a:r>
              <a:rPr b="1" lang="en-US" sz="2400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I got here…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lang="en-US"/>
              <a:t>“</a:t>
            </a: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Nemesis</a:t>
            </a:r>
            <a:r>
              <a:rPr b="1" lang="en-US"/>
              <a:t>”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“Have it your own way Detective Inspector Marple.”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lang="en-US"/>
              <a:t>“</a:t>
            </a: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Fatherland</a:t>
            </a:r>
            <a:r>
              <a:rPr b="1" lang="en-US"/>
              <a:t>”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Alternate outcome World War II </a:t>
            </a: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lang="en-US"/>
              <a:t>“</a:t>
            </a: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SS-GB</a:t>
            </a:r>
            <a:r>
              <a:rPr b="1" lang="en-US"/>
              <a:t>”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Template for Harris’ Fatherland </a:t>
            </a: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Archetype of our time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831851" y="4589465"/>
            <a:ext cx="10515600" cy="1911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Started with </a:t>
            </a:r>
            <a:r>
              <a:rPr b="0" i="1" lang="en-US" sz="25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Investigation of purported crime of murder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Formal detective novels start in ninet</a:t>
            </a:r>
            <a:r>
              <a:rPr lang="en-US" sz="2500"/>
              <a:t>e</a:t>
            </a:r>
            <a:r>
              <a:rPr b="0" i="0" lang="en-US" sz="25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</a:t>
            </a:r>
            <a:r>
              <a:rPr lang="en-US" sz="2500"/>
              <a:t>n</a:t>
            </a:r>
            <a:r>
              <a:rPr b="0" i="0" lang="en-US" sz="25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 century Poe, Collins, Dickens, etc.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ambridge theme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003E72"/>
      </a:accent1>
      <a:accent2>
        <a:srgbClr val="C84E00"/>
      </a:accent2>
      <a:accent3>
        <a:srgbClr val="901C3B"/>
      </a:accent3>
      <a:accent4>
        <a:srgbClr val="435125"/>
      </a:accent4>
      <a:accent5>
        <a:srgbClr val="412D5D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